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0" r:id="rId1"/>
  </p:sldMasterIdLst>
  <p:notesMasterIdLst>
    <p:notesMasterId r:id="rId18"/>
  </p:notesMasterIdLst>
  <p:handoutMasterIdLst>
    <p:handoutMasterId r:id="rId19"/>
  </p:handoutMasterIdLst>
  <p:sldIdLst>
    <p:sldId id="362" r:id="rId2"/>
    <p:sldId id="419" r:id="rId3"/>
    <p:sldId id="479" r:id="rId4"/>
    <p:sldId id="467" r:id="rId5"/>
    <p:sldId id="473" r:id="rId6"/>
    <p:sldId id="487" r:id="rId7"/>
    <p:sldId id="488" r:id="rId8"/>
    <p:sldId id="489" r:id="rId9"/>
    <p:sldId id="490" r:id="rId10"/>
    <p:sldId id="491" r:id="rId11"/>
    <p:sldId id="492" r:id="rId12"/>
    <p:sldId id="493" r:id="rId13"/>
    <p:sldId id="494" r:id="rId14"/>
    <p:sldId id="495" r:id="rId15"/>
    <p:sldId id="497" r:id="rId16"/>
    <p:sldId id="376" r:id="rId17"/>
  </p:sldIdLst>
  <p:sldSz cx="9144000" cy="6858000" type="screen4x3"/>
  <p:notesSz cx="68580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9DD5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677" autoAdjust="0"/>
  </p:normalViewPr>
  <p:slideViewPr>
    <p:cSldViewPr snapToGrid="0" snapToObjects="1">
      <p:cViewPr varScale="1">
        <p:scale>
          <a:sx n="64" d="100"/>
          <a:sy n="64" d="100"/>
        </p:scale>
        <p:origin x="134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17C484-B7F5-C243-963D-432D276CC86A}" type="datetimeFigureOut">
              <a:rPr lang="en-US" smtClean="0"/>
              <a:pPr/>
              <a:t>7/30/2018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957D7-8BF8-7848-949E-7E8763B9287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1817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562D09-90B6-3D44-B716-9EE1197B8F2D}" type="datetimeFigureOut">
              <a:rPr lang="en-US" smtClean="0"/>
              <a:pPr/>
              <a:t>7/30/2018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087DDB-6CB7-A341-9C9D-07DF9D8003C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023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087DDB-6CB7-A341-9C9D-07DF9D8003C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944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087DDB-6CB7-A341-9C9D-07DF9D8003C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204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7/30/2018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95963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09583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073740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086815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784670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420995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418514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2645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349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7/30/2018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2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7/30/2018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005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608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00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829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27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4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7/30/2018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023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7/30/2018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1" name="Picture 20" descr="Background.png">
            <a:extLst>
              <a:ext uri="{FF2B5EF4-FFF2-40B4-BE49-F238E27FC236}">
                <a16:creationId xmlns:a16="http://schemas.microsoft.com/office/drawing/2014/main" id="{682F56E8-2028-4995-8347-4DFC2361CC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9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23"/>
          <a:stretch/>
        </p:blipFill>
        <p:spPr>
          <a:xfrm>
            <a:off x="0" y="0"/>
            <a:ext cx="3289621" cy="685800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1279CD76-0266-4EC6-87CC-BBACFCDE6FEB}"/>
              </a:ext>
            </a:extLst>
          </p:cNvPr>
          <p:cNvSpPr/>
          <p:nvPr userDrawn="1"/>
        </p:nvSpPr>
        <p:spPr>
          <a:xfrm>
            <a:off x="975895" y="5922211"/>
            <a:ext cx="1818105" cy="79926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915B9615-AABC-4DED-942A-A7572EDB2A04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858" y="6204938"/>
            <a:ext cx="2002062" cy="491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404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DL-BusinessProcessandAutomation@fnf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DL-BusinessProcessandAutomation@fnf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9CD9ACDE-8038-488C-AB0C-5FD1A373C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A6C2449-5F66-4753-AAA3-4AD81E57A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554794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329F7DAB-18F4-436A-A0D8-61013DEB6F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068" y="1"/>
            <a:ext cx="2443597" cy="6858000"/>
            <a:chOff x="141424" y="1"/>
            <a:chExt cx="3258129" cy="6858000"/>
          </a:xfrm>
        </p:grpSpPr>
        <p:sp>
          <p:nvSpPr>
            <p:cNvPr id="28" name="Freeform 6">
              <a:extLst>
                <a:ext uri="{FF2B5EF4-FFF2-40B4-BE49-F238E27FC236}">
                  <a16:creationId xmlns:a16="http://schemas.microsoft.com/office/drawing/2014/main" id="{AA2A446D-5444-4251-A0C1-1C33937BB1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95233" y="1"/>
              <a:ext cx="858884" cy="2780957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9" name="Freeform 7">
              <a:extLst>
                <a:ext uri="{FF2B5EF4-FFF2-40B4-BE49-F238E27FC236}">
                  <a16:creationId xmlns:a16="http://schemas.microsoft.com/office/drawing/2014/main" id="{E013EF53-9F7F-40D2-9E88-917DCF6430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1424" y="1"/>
              <a:ext cx="835810" cy="2671495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30" name="Freeform 12">
              <a:extLst>
                <a:ext uri="{FF2B5EF4-FFF2-40B4-BE49-F238E27FC236}">
                  <a16:creationId xmlns:a16="http://schemas.microsoft.com/office/drawing/2014/main" id="{210AE139-2815-4F3D-A56C-2608DB3D77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1424" y="2585830"/>
              <a:ext cx="2175413" cy="4272171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31" name="Freeform 13">
              <a:extLst>
                <a:ext uri="{FF2B5EF4-FFF2-40B4-BE49-F238E27FC236}">
                  <a16:creationId xmlns:a16="http://schemas.microsoft.com/office/drawing/2014/main" id="{7C52B438-B53F-4BCB-A9A8-183E8815A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99078" y="2695292"/>
              <a:ext cx="2690743" cy="4162709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557375C8-AF41-41DF-8F04-72401D4B9E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95233" y="2690532"/>
              <a:ext cx="2904320" cy="4167469"/>
            </a:xfrm>
            <a:custGeom>
              <a:avLst/>
              <a:gdLst>
                <a:gd name="connsiteX0" fmla="*/ 0 w 2904320"/>
                <a:gd name="connsiteY0" fmla="*/ 0 h 4167469"/>
                <a:gd name="connsiteX1" fmla="*/ 288431 w 2904320"/>
                <a:gd name="connsiteY1" fmla="*/ 90425 h 4167469"/>
                <a:gd name="connsiteX2" fmla="*/ 2904320 w 2904320"/>
                <a:gd name="connsiteY2" fmla="*/ 3220465 h 4167469"/>
                <a:gd name="connsiteX3" fmla="*/ 2904320 w 2904320"/>
                <a:gd name="connsiteY3" fmla="*/ 4167469 h 4167469"/>
                <a:gd name="connsiteX4" fmla="*/ 2694589 w 2904320"/>
                <a:gd name="connsiteY4" fmla="*/ 4167469 h 4167469"/>
                <a:gd name="connsiteX5" fmla="*/ 3846 w 2904320"/>
                <a:gd name="connsiteY5" fmla="*/ 4759 h 4167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04320" h="4167469">
                  <a:moveTo>
                    <a:pt x="0" y="0"/>
                  </a:moveTo>
                  <a:lnTo>
                    <a:pt x="288431" y="90425"/>
                  </a:lnTo>
                  <a:lnTo>
                    <a:pt x="2904320" y="3220465"/>
                  </a:lnTo>
                  <a:lnTo>
                    <a:pt x="2904320" y="4167469"/>
                  </a:lnTo>
                  <a:lnTo>
                    <a:pt x="2694589" y="4167469"/>
                  </a:lnTo>
                  <a:lnTo>
                    <a:pt x="3846" y="475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33" name="Freeform 15">
              <a:extLst>
                <a:ext uri="{FF2B5EF4-FFF2-40B4-BE49-F238E27FC236}">
                  <a16:creationId xmlns:a16="http://schemas.microsoft.com/office/drawing/2014/main" id="{1B37C1D7-483C-4CD7-85AB-F4EEA6E573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1424" y="2581071"/>
              <a:ext cx="2894568" cy="427693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0837" y="965200"/>
            <a:ext cx="5529263" cy="3404680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4600"/>
              <a:t>smartmail</a:t>
            </a:r>
            <a:r>
              <a:rPr lang="en-US" sz="4600" b="1"/>
              <a:t> </a:t>
            </a:r>
            <a:r>
              <a:rPr lang="en-US" sz="4600"/>
              <a:t>&amp; smartportal:</a:t>
            </a:r>
            <a:br>
              <a:rPr lang="en-US" sz="4600"/>
            </a:br>
            <a:r>
              <a:rPr lang="en-US" sz="4600"/>
              <a:t> </a:t>
            </a:r>
            <a:br>
              <a:rPr lang="en-US" sz="4600"/>
            </a:br>
            <a:r>
              <a:rPr lang="en-US" sz="4600"/>
              <a:t>Introducing Two-Factor Authentication</a:t>
            </a:r>
            <a:endParaRPr lang="en-US" sz="46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0837" y="4503906"/>
            <a:ext cx="5529263" cy="1388892"/>
          </a:xfrm>
        </p:spPr>
        <p:txBody>
          <a:bodyPr>
            <a:normAutofit/>
          </a:bodyPr>
          <a:lstStyle/>
          <a:p>
            <a:pPr algn="l"/>
            <a:r>
              <a:rPr lang="en-US"/>
              <a:t>Presented By:</a:t>
            </a:r>
          </a:p>
          <a:p>
            <a:pPr algn="l"/>
            <a:r>
              <a:rPr lang="en-US"/>
              <a:t>Business Process Team</a:t>
            </a:r>
          </a:p>
          <a:p>
            <a:pPr algn="l"/>
            <a:r>
              <a:rPr lang="en-US">
                <a:hlinkClick r:id="rId4"/>
              </a:rPr>
              <a:t>DL-BusinessProcessandAutomation@fnf.com</a:t>
            </a: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07298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1"/>
            <a:ext cx="3302781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86469" y="0"/>
            <a:ext cx="1827609" cy="6858001"/>
            <a:chOff x="1320800" y="0"/>
            <a:chExt cx="2436813" cy="6858001"/>
          </a:xfrm>
        </p:grpSpPr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 txBox="1">
            <a:spLocks/>
          </p:cNvSpPr>
          <p:nvPr/>
        </p:nvSpPr>
        <p:spPr>
          <a:xfrm>
            <a:off x="372084" y="685801"/>
            <a:ext cx="2057400" cy="510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en-US" sz="2000" b="1" dirty="0"/>
              <a:t>Updating smartportal User Profile</a:t>
            </a:r>
            <a:endParaRPr lang="en-US" sz="2000" b="1" dirty="0">
              <a:ln w="3175" cmpd="sng">
                <a:noFill/>
              </a:ln>
            </a:endParaRPr>
          </a:p>
        </p:txBody>
      </p:sp>
      <p:pic>
        <p:nvPicPr>
          <p:cNvPr id="21" name="Picture 2" descr="C:\Users\youngm\AppData\Local\Temp\SNAGHTML31a55ed0.PNG">
            <a:extLst>
              <a:ext uri="{FF2B5EF4-FFF2-40B4-BE49-F238E27FC236}">
                <a16:creationId xmlns:a16="http://schemas.microsoft.com/office/drawing/2014/main" id="{8DA2D57D-6124-43BE-BA98-79E03517F3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9509" y="2853680"/>
            <a:ext cx="5189566" cy="2475558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8989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1"/>
            <a:ext cx="3302781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86469" y="0"/>
            <a:ext cx="1827609" cy="6858001"/>
            <a:chOff x="1320800" y="0"/>
            <a:chExt cx="2436813" cy="6858001"/>
          </a:xfrm>
        </p:grpSpPr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 txBox="1">
            <a:spLocks/>
          </p:cNvSpPr>
          <p:nvPr/>
        </p:nvSpPr>
        <p:spPr>
          <a:xfrm>
            <a:off x="372084" y="685801"/>
            <a:ext cx="2057400" cy="510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en-US" sz="2000" b="1" dirty="0"/>
              <a:t>Updating smartportal User Profile</a:t>
            </a:r>
            <a:endParaRPr lang="en-US" sz="2000" b="1" dirty="0">
              <a:ln w="3175" cmpd="sng">
                <a:noFill/>
              </a:ln>
            </a:endParaRPr>
          </a:p>
        </p:txBody>
      </p:sp>
      <p:pic>
        <p:nvPicPr>
          <p:cNvPr id="13" name="Picture 2" descr="C:\Users\youngm\AppData\Local\Temp\SNAGHTML320468f4.PNG">
            <a:extLst>
              <a:ext uri="{FF2B5EF4-FFF2-40B4-BE49-F238E27FC236}">
                <a16:creationId xmlns:a16="http://schemas.microsoft.com/office/drawing/2014/main" id="{6159F54C-B38E-409D-88DB-57A8489FBF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226" y="1121664"/>
            <a:ext cx="5170358" cy="149771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AEBECA83-EC06-4FF6-8E7D-404C7F8088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25654" y="3238501"/>
            <a:ext cx="1965325" cy="1763409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50447D12-C453-4F3C-A6ED-CF59867652C5}"/>
              </a:ext>
            </a:extLst>
          </p:cNvPr>
          <p:cNvSpPr txBox="1"/>
          <p:nvPr/>
        </p:nvSpPr>
        <p:spPr>
          <a:xfrm>
            <a:off x="3838517" y="5440001"/>
            <a:ext cx="51469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70C0"/>
                </a:solidFill>
              </a:rPr>
              <a:t>This is a one-time update in each recipient’s account, for all Two Factor Authentication requests.</a:t>
            </a:r>
          </a:p>
        </p:txBody>
      </p:sp>
    </p:spTree>
    <p:extLst>
      <p:ext uri="{BB962C8B-B14F-4D97-AF65-F5344CB8AC3E}">
        <p14:creationId xmlns:p14="http://schemas.microsoft.com/office/powerpoint/2010/main" val="1009695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1"/>
            <a:ext cx="3302781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86469" y="0"/>
            <a:ext cx="1827609" cy="6858001"/>
            <a:chOff x="1320800" y="0"/>
            <a:chExt cx="2436813" cy="6858001"/>
          </a:xfrm>
        </p:grpSpPr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 txBox="1">
            <a:spLocks/>
          </p:cNvSpPr>
          <p:nvPr/>
        </p:nvSpPr>
        <p:spPr>
          <a:xfrm>
            <a:off x="372084" y="685801"/>
            <a:ext cx="2057400" cy="510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en-US" sz="2000" b="1" dirty="0"/>
              <a:t>Profile Update Completed</a:t>
            </a:r>
            <a:endParaRPr lang="en-US" sz="2000" b="1" dirty="0">
              <a:ln w="3175" cmpd="sng">
                <a:noFill/>
              </a:ln>
            </a:endParaRPr>
          </a:p>
        </p:txBody>
      </p:sp>
      <p:pic>
        <p:nvPicPr>
          <p:cNvPr id="21" name="Picture 2" descr="C:\Users\youngm\AppData\Local\Temp\SNAGHTML320e9d52.PNG">
            <a:extLst>
              <a:ext uri="{FF2B5EF4-FFF2-40B4-BE49-F238E27FC236}">
                <a16:creationId xmlns:a16="http://schemas.microsoft.com/office/drawing/2014/main" id="{34F72ED5-F1FE-439F-9257-3DBEA4DA53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7823" y="585975"/>
            <a:ext cx="5120234" cy="222637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96953259-B055-4697-A421-3AD79E4F92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6108" y="3757613"/>
            <a:ext cx="5451430" cy="1127721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1108286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1"/>
            <a:ext cx="3302781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86469" y="0"/>
            <a:ext cx="1827609" cy="6858001"/>
            <a:chOff x="1320800" y="0"/>
            <a:chExt cx="2436813" cy="6858001"/>
          </a:xfrm>
        </p:grpSpPr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 txBox="1">
            <a:spLocks/>
          </p:cNvSpPr>
          <p:nvPr/>
        </p:nvSpPr>
        <p:spPr>
          <a:xfrm>
            <a:off x="372084" y="685801"/>
            <a:ext cx="2057400" cy="510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en-US" sz="2000" b="1" dirty="0"/>
              <a:t>Two Factor Authentication</a:t>
            </a:r>
            <a:br>
              <a:rPr lang="en-US" sz="2000" b="1" dirty="0"/>
            </a:br>
            <a:r>
              <a:rPr lang="en-US" sz="2000" b="1" dirty="0"/>
              <a:t>with Mobile Phone Listed</a:t>
            </a:r>
            <a:endParaRPr lang="en-US" sz="2000" b="1" dirty="0">
              <a:ln w="3175" cmpd="sng">
                <a:noFill/>
              </a:ln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6F24A6C4-13DC-4C35-A516-725E5F480C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3089" y="432560"/>
            <a:ext cx="5088827" cy="3105644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92DA483-DFF8-4B24-A4A7-A6441A0E1A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5219" y="3970764"/>
            <a:ext cx="3466373" cy="111084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A03D4F0A-F21B-4262-8354-C3ADFE3FFDE5}"/>
              </a:ext>
            </a:extLst>
          </p:cNvPr>
          <p:cNvSpPr/>
          <p:nvPr/>
        </p:nvSpPr>
        <p:spPr>
          <a:xfrm>
            <a:off x="4383097" y="564789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PIN Code sent to their Mobile Phone as soon as the login is successful.</a:t>
            </a:r>
          </a:p>
        </p:txBody>
      </p:sp>
    </p:spTree>
    <p:extLst>
      <p:ext uri="{BB962C8B-B14F-4D97-AF65-F5344CB8AC3E}">
        <p14:creationId xmlns:p14="http://schemas.microsoft.com/office/powerpoint/2010/main" val="14663240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1"/>
            <a:ext cx="3302781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86469" y="0"/>
            <a:ext cx="1827609" cy="6858001"/>
            <a:chOff x="1320800" y="0"/>
            <a:chExt cx="2436813" cy="6858001"/>
          </a:xfrm>
        </p:grpSpPr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 txBox="1">
            <a:spLocks/>
          </p:cNvSpPr>
          <p:nvPr/>
        </p:nvSpPr>
        <p:spPr>
          <a:xfrm>
            <a:off x="372084" y="685801"/>
            <a:ext cx="2057400" cy="510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en-US" sz="2000" b="1" dirty="0"/>
              <a:t>Two Factor Authentication Completed</a:t>
            </a:r>
            <a:endParaRPr lang="en-US" sz="2000" b="1" dirty="0">
              <a:ln w="3175" cmpd="sng">
                <a:noFill/>
              </a:ln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4DE82EF7-6D85-4ED2-86D5-7D9ED2E102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5517" y="223238"/>
            <a:ext cx="5040914" cy="3164032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C29FA074-DD69-4746-A5E6-753F7911F0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87823" y="3778587"/>
            <a:ext cx="5230669" cy="1523964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8BA7919-EA6F-4FC8-BD5A-5F1E23F4246A}"/>
              </a:ext>
            </a:extLst>
          </p:cNvPr>
          <p:cNvCxnSpPr/>
          <p:nvPr/>
        </p:nvCxnSpPr>
        <p:spPr>
          <a:xfrm>
            <a:off x="3486807" y="4308764"/>
            <a:ext cx="817419" cy="56803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84095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1"/>
            <a:ext cx="3302781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86469" y="0"/>
            <a:ext cx="1827609" cy="6858001"/>
            <a:chOff x="1320800" y="0"/>
            <a:chExt cx="2436813" cy="6858001"/>
          </a:xfrm>
        </p:grpSpPr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 txBox="1">
            <a:spLocks/>
          </p:cNvSpPr>
          <p:nvPr/>
        </p:nvSpPr>
        <p:spPr>
          <a:xfrm>
            <a:off x="372084" y="685801"/>
            <a:ext cx="2057400" cy="510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en-US" sz="2000" b="1" dirty="0"/>
              <a:t>Two-Factor Usage</a:t>
            </a:r>
            <a:endParaRPr lang="en-US" sz="2000" b="1" dirty="0">
              <a:ln w="3175" cmpd="sng">
                <a:noFill/>
              </a:ln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6A55F0F-6BAE-4CEE-B4C2-B877CA1186E6}"/>
              </a:ext>
            </a:extLst>
          </p:cNvPr>
          <p:cNvSpPr/>
          <p:nvPr/>
        </p:nvSpPr>
        <p:spPr>
          <a:xfrm>
            <a:off x="3879355" y="2017491"/>
            <a:ext cx="4572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b="1" dirty="0">
                <a:solidFill>
                  <a:srgbClr val="0070C0"/>
                </a:solidFill>
              </a:rPr>
              <a:t>Designed to be used in ALL Communications.</a:t>
            </a:r>
          </a:p>
          <a:p>
            <a:pPr algn="ctr"/>
            <a:endParaRPr lang="en-US" sz="2400" b="1" dirty="0">
              <a:solidFill>
                <a:srgbClr val="0070C0"/>
              </a:solidFill>
            </a:endParaRPr>
          </a:p>
          <a:p>
            <a:r>
              <a:rPr lang="en-US" sz="2400" b="1" dirty="0"/>
              <a:t>Any distribution where the email and/or document(s) contain:</a:t>
            </a:r>
          </a:p>
          <a:p>
            <a:pPr lvl="1"/>
            <a:r>
              <a:rPr lang="en-US" sz="2400" b="1" dirty="0"/>
              <a:t>Wire Instructions</a:t>
            </a:r>
          </a:p>
          <a:p>
            <a:pPr lvl="1"/>
            <a:r>
              <a:rPr lang="en-US" sz="2400" b="1" dirty="0"/>
              <a:t>Personal / non-public information</a:t>
            </a:r>
          </a:p>
          <a:p>
            <a:pPr lvl="1"/>
            <a:r>
              <a:rPr lang="en-US" sz="2400" b="1" dirty="0"/>
              <a:t>Financial Information</a:t>
            </a:r>
          </a:p>
        </p:txBody>
      </p:sp>
    </p:spTree>
    <p:extLst>
      <p:ext uri="{BB962C8B-B14F-4D97-AF65-F5344CB8AC3E}">
        <p14:creationId xmlns:p14="http://schemas.microsoft.com/office/powerpoint/2010/main" val="16189440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CD9ACDE-8038-488C-AB0C-5FD1A373C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A6C2449-5F66-4753-AAA3-4AD81E57A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554794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29F7DAB-18F4-436A-A0D8-61013DEB6F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068" y="1"/>
            <a:ext cx="2443597" cy="6858000"/>
            <a:chOff x="141424" y="1"/>
            <a:chExt cx="3258129" cy="6858000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AA2A446D-5444-4251-A0C1-1C33937BB1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95233" y="1"/>
              <a:ext cx="858884" cy="2780957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E013EF53-9F7F-40D2-9E88-917DCF6430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1424" y="1"/>
              <a:ext cx="835810" cy="2671495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210AE139-2815-4F3D-A56C-2608DB3D77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1424" y="2585830"/>
              <a:ext cx="2175413" cy="4272171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7C52B438-B53F-4BCB-A9A8-183E8815A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99078" y="2695292"/>
              <a:ext cx="2690743" cy="4162709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57375C8-AF41-41DF-8F04-72401D4B9E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95233" y="2690532"/>
              <a:ext cx="2904320" cy="4167469"/>
            </a:xfrm>
            <a:custGeom>
              <a:avLst/>
              <a:gdLst>
                <a:gd name="connsiteX0" fmla="*/ 0 w 2904320"/>
                <a:gd name="connsiteY0" fmla="*/ 0 h 4167469"/>
                <a:gd name="connsiteX1" fmla="*/ 288431 w 2904320"/>
                <a:gd name="connsiteY1" fmla="*/ 90425 h 4167469"/>
                <a:gd name="connsiteX2" fmla="*/ 2904320 w 2904320"/>
                <a:gd name="connsiteY2" fmla="*/ 3220465 h 4167469"/>
                <a:gd name="connsiteX3" fmla="*/ 2904320 w 2904320"/>
                <a:gd name="connsiteY3" fmla="*/ 4167469 h 4167469"/>
                <a:gd name="connsiteX4" fmla="*/ 2694589 w 2904320"/>
                <a:gd name="connsiteY4" fmla="*/ 4167469 h 4167469"/>
                <a:gd name="connsiteX5" fmla="*/ 3846 w 2904320"/>
                <a:gd name="connsiteY5" fmla="*/ 4759 h 4167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04320" h="4167469">
                  <a:moveTo>
                    <a:pt x="0" y="0"/>
                  </a:moveTo>
                  <a:lnTo>
                    <a:pt x="288431" y="90425"/>
                  </a:lnTo>
                  <a:lnTo>
                    <a:pt x="2904320" y="3220465"/>
                  </a:lnTo>
                  <a:lnTo>
                    <a:pt x="2904320" y="4167469"/>
                  </a:lnTo>
                  <a:lnTo>
                    <a:pt x="2694589" y="4167469"/>
                  </a:lnTo>
                  <a:lnTo>
                    <a:pt x="3846" y="475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1B37C1D7-483C-4CD7-85AB-F4EEA6E573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1424" y="2581071"/>
              <a:ext cx="2894568" cy="427693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0837" y="965200"/>
            <a:ext cx="5529263" cy="3404680"/>
          </a:xfrm>
        </p:spPr>
        <p:txBody>
          <a:bodyPr>
            <a:normAutofit/>
          </a:bodyPr>
          <a:lstStyle/>
          <a:p>
            <a:pPr algn="l"/>
            <a:r>
              <a:rPr lang="en-US"/>
              <a:t>Thank You!!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0837" y="4503906"/>
            <a:ext cx="5529263" cy="1388892"/>
          </a:xfrm>
        </p:spPr>
        <p:txBody>
          <a:bodyPr>
            <a:normAutofit/>
          </a:bodyPr>
          <a:lstStyle/>
          <a:p>
            <a:pPr algn="l"/>
            <a:r>
              <a:rPr lang="en-US"/>
              <a:t>Questions?</a:t>
            </a:r>
          </a:p>
          <a:p>
            <a:pPr algn="l"/>
            <a:r>
              <a:rPr lang="en-US"/>
              <a:t>Please Contact:</a:t>
            </a:r>
          </a:p>
          <a:p>
            <a:pPr algn="l"/>
            <a:r>
              <a:rPr lang="en-US">
                <a:hlinkClick r:id="rId4"/>
              </a:rPr>
              <a:t>DL-BusinessProcessandAutomation@fnf.com</a:t>
            </a: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88033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9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: Shape 11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1"/>
            <a:ext cx="3302781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9" name="Group 13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86469" y="0"/>
            <a:ext cx="1827609" cy="6858001"/>
            <a:chOff x="1320800" y="0"/>
            <a:chExt cx="2436813" cy="6858001"/>
          </a:xfrm>
        </p:grpSpPr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3" name="TextBox 2"/>
          <p:cNvSpPr txBox="1"/>
          <p:nvPr/>
        </p:nvSpPr>
        <p:spPr>
          <a:xfrm>
            <a:off x="685799" y="2244437"/>
            <a:ext cx="8125692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/>
          </a:p>
          <a:p>
            <a:pPr algn="ctr">
              <a:spcAft>
                <a:spcPts val="600"/>
              </a:spcAft>
            </a:pPr>
            <a:endParaRPr lang="en-US" sz="360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37829" y="685801"/>
            <a:ext cx="4789439" cy="51054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/>
            <a:r>
              <a:rPr lang="en-US" sz="2000" dirty="0"/>
              <a:t>Decision of the Organization to protect our clients and customers further by adding another layer of security.</a:t>
            </a:r>
          </a:p>
          <a:p>
            <a:pPr marL="0"/>
            <a:endParaRPr lang="en-US" sz="2000" dirty="0"/>
          </a:p>
          <a:p>
            <a:pPr marL="0"/>
            <a:r>
              <a:rPr lang="en-US" sz="2000" dirty="0"/>
              <a:t>Current FBI Fraud Statistics for Real Estate Transactions:</a:t>
            </a:r>
          </a:p>
          <a:p>
            <a:r>
              <a:rPr lang="en-US" sz="2000" dirty="0"/>
              <a:t>In 2016:</a:t>
            </a:r>
          </a:p>
          <a:p>
            <a:pPr lvl="1"/>
            <a:r>
              <a:rPr lang="en-US" dirty="0"/>
              <a:t>$19 Million successfully diverted </a:t>
            </a:r>
          </a:p>
          <a:p>
            <a:r>
              <a:rPr lang="en-US" sz="2000" dirty="0"/>
              <a:t>In 2017:</a:t>
            </a:r>
          </a:p>
          <a:p>
            <a:pPr lvl="1"/>
            <a:r>
              <a:rPr lang="en-US" dirty="0"/>
              <a:t>$969 Million diverted or attempted to be diverted</a:t>
            </a:r>
          </a:p>
          <a:p>
            <a:pPr marL="0"/>
            <a:endParaRPr lang="en-US" sz="2000" dirty="0"/>
          </a:p>
          <a:p>
            <a:pPr marL="0"/>
            <a:r>
              <a:rPr lang="en-US" sz="2000" b="1" dirty="0"/>
              <a:t>Potential increase of $950 Million!!!</a:t>
            </a: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372084" y="685801"/>
            <a:ext cx="2057400" cy="510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en-US" sz="2000" b="1" dirty="0">
                <a:ln w="3175" cmpd="sng">
                  <a:noFill/>
                </a:ln>
              </a:rPr>
              <a:t>Why introduce Two-Factor Authentication?</a:t>
            </a:r>
          </a:p>
        </p:txBody>
      </p:sp>
    </p:spTree>
    <p:extLst>
      <p:ext uri="{BB962C8B-B14F-4D97-AF65-F5344CB8AC3E}">
        <p14:creationId xmlns:p14="http://schemas.microsoft.com/office/powerpoint/2010/main" val="2350842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1"/>
            <a:ext cx="3302781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86469" y="0"/>
            <a:ext cx="1827609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2029" y="685801"/>
            <a:ext cx="2144152" cy="5105400"/>
          </a:xfrm>
        </p:spPr>
        <p:txBody>
          <a:bodyPr>
            <a:normAutofit/>
          </a:bodyPr>
          <a:lstStyle/>
          <a:p>
            <a:pPr algn="l"/>
            <a:r>
              <a:rPr lang="en-US" sz="2200" b="1" dirty="0"/>
              <a:t>What is Two Factor Authentication?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37829" y="685801"/>
            <a:ext cx="4789439" cy="5105400"/>
          </a:xfrm>
        </p:spPr>
        <p:txBody>
          <a:bodyPr>
            <a:normAutofit/>
          </a:bodyPr>
          <a:lstStyle/>
          <a:p>
            <a:r>
              <a:rPr lang="en-US" sz="1700"/>
              <a:t>Additional layer of security used in many online platforms today.</a:t>
            </a:r>
          </a:p>
          <a:p>
            <a:r>
              <a:rPr lang="en-US" sz="1700"/>
              <a:t>Requires not only a Username and Password, but also something that only that user has in their possession.</a:t>
            </a:r>
          </a:p>
          <a:p>
            <a:r>
              <a:rPr lang="en-US" sz="1700"/>
              <a:t>Using Two Factor Authentication makes it harder for potential fraudsters to gain access to that person’s personal data and information.</a:t>
            </a:r>
          </a:p>
        </p:txBody>
      </p:sp>
    </p:spTree>
    <p:extLst>
      <p:ext uri="{BB962C8B-B14F-4D97-AF65-F5344CB8AC3E}">
        <p14:creationId xmlns:p14="http://schemas.microsoft.com/office/powerpoint/2010/main" val="419783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1"/>
            <a:ext cx="3302781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86469" y="0"/>
            <a:ext cx="1827609" cy="6858001"/>
            <a:chOff x="1320800" y="0"/>
            <a:chExt cx="2436813" cy="6858001"/>
          </a:xfrm>
        </p:grpSpPr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37829" y="685801"/>
            <a:ext cx="4789439" cy="51054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700"/>
              <a:t>Smartmail sent requiring Two Factor Authentication.</a:t>
            </a:r>
          </a:p>
          <a:p>
            <a:r>
              <a:rPr lang="en-US" sz="1700"/>
              <a:t>Customer receives smartmail and clicks </a:t>
            </a:r>
            <a:r>
              <a:rPr lang="en-US" sz="1700" b="1"/>
              <a:t>View smartmail</a:t>
            </a:r>
            <a:r>
              <a:rPr lang="en-US" sz="1700"/>
              <a:t> link.</a:t>
            </a:r>
          </a:p>
          <a:p>
            <a:r>
              <a:rPr lang="en-US" sz="1700"/>
              <a:t>Customer logs in to smartportal with Username and Password.</a:t>
            </a:r>
          </a:p>
          <a:p>
            <a:pPr lvl="1"/>
            <a:r>
              <a:rPr lang="en-US" sz="1700"/>
              <a:t>New users must still complete the New User Registration.</a:t>
            </a:r>
          </a:p>
          <a:p>
            <a:r>
              <a:rPr lang="en-US" sz="1700"/>
              <a:t>Customer receives text message with 6-digit code.</a:t>
            </a:r>
          </a:p>
          <a:p>
            <a:r>
              <a:rPr lang="en-US" sz="1700"/>
              <a:t>Customer enters code on the smartportal screen.</a:t>
            </a:r>
          </a:p>
          <a:p>
            <a:r>
              <a:rPr lang="en-US" sz="1700"/>
              <a:t>Customer accesses smartmail message.</a:t>
            </a: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372084" y="685801"/>
            <a:ext cx="2057400" cy="510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en-US" sz="2000" b="1" dirty="0">
                <a:ln w="3175" cmpd="sng">
                  <a:noFill/>
                </a:ln>
              </a:rPr>
              <a:t>How Two Factor Authentication works in smartportal</a:t>
            </a:r>
          </a:p>
        </p:txBody>
      </p:sp>
    </p:spTree>
    <p:extLst>
      <p:ext uri="{BB962C8B-B14F-4D97-AF65-F5344CB8AC3E}">
        <p14:creationId xmlns:p14="http://schemas.microsoft.com/office/powerpoint/2010/main" val="2806646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E9D059B6-ADD8-488A-B346-63289E90D1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576" y="-4763"/>
            <a:ext cx="3761187" cy="6862763"/>
            <a:chOff x="2928938" y="-4763"/>
            <a:chExt cx="5014912" cy="6862763"/>
          </a:xfrm>
        </p:grpSpPr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F69B42B4-BC82-4495-A6F9-A28167B56A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83CC168C-2AD4-4FFB-9F25-420ED6514C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6C9F369A-6158-4AE8-BA04-138A9DFFAE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FC7B1DF4-AD98-42A8-820F-667A3DCC40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61C58B74-3656-4FD5-AC47-EE3A59EBB8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B349A01-D803-4A18-B608-47BFCED434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9CD9ACDE-8038-488C-AB0C-5FD1A373C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A6C2449-5F66-4753-AAA3-4AD81E57A0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554794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29F7DAB-18F4-436A-A0D8-61013DEB6F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068" y="1"/>
            <a:ext cx="2443597" cy="6858000"/>
            <a:chOff x="141424" y="1"/>
            <a:chExt cx="3258129" cy="6858000"/>
          </a:xfrm>
        </p:grpSpPr>
        <p:sp>
          <p:nvSpPr>
            <p:cNvPr id="20" name="Freeform 6">
              <a:extLst>
                <a:ext uri="{FF2B5EF4-FFF2-40B4-BE49-F238E27FC236}">
                  <a16:creationId xmlns:a16="http://schemas.microsoft.com/office/drawing/2014/main" id="{AA2A446D-5444-4251-A0C1-1C33937BB1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95233" y="1"/>
              <a:ext cx="858884" cy="2780957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1" name="Freeform 7">
              <a:extLst>
                <a:ext uri="{FF2B5EF4-FFF2-40B4-BE49-F238E27FC236}">
                  <a16:creationId xmlns:a16="http://schemas.microsoft.com/office/drawing/2014/main" id="{E013EF53-9F7F-40D2-9E88-917DCF6430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1424" y="1"/>
              <a:ext cx="835810" cy="2671495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22" name="Freeform 12">
              <a:extLst>
                <a:ext uri="{FF2B5EF4-FFF2-40B4-BE49-F238E27FC236}">
                  <a16:creationId xmlns:a16="http://schemas.microsoft.com/office/drawing/2014/main" id="{210AE139-2815-4F3D-A56C-2608DB3D77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1424" y="2585830"/>
              <a:ext cx="2175413" cy="4272171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23" name="Freeform 13">
              <a:extLst>
                <a:ext uri="{FF2B5EF4-FFF2-40B4-BE49-F238E27FC236}">
                  <a16:creationId xmlns:a16="http://schemas.microsoft.com/office/drawing/2014/main" id="{7C52B438-B53F-4BCB-A9A8-183E8815A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99078" y="2695292"/>
              <a:ext cx="2690743" cy="4162709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557375C8-AF41-41DF-8F04-72401D4B9E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95233" y="2690532"/>
              <a:ext cx="2904320" cy="4167469"/>
            </a:xfrm>
            <a:custGeom>
              <a:avLst/>
              <a:gdLst>
                <a:gd name="connsiteX0" fmla="*/ 0 w 2904320"/>
                <a:gd name="connsiteY0" fmla="*/ 0 h 4167469"/>
                <a:gd name="connsiteX1" fmla="*/ 288431 w 2904320"/>
                <a:gd name="connsiteY1" fmla="*/ 90425 h 4167469"/>
                <a:gd name="connsiteX2" fmla="*/ 2904320 w 2904320"/>
                <a:gd name="connsiteY2" fmla="*/ 3220465 h 4167469"/>
                <a:gd name="connsiteX3" fmla="*/ 2904320 w 2904320"/>
                <a:gd name="connsiteY3" fmla="*/ 4167469 h 4167469"/>
                <a:gd name="connsiteX4" fmla="*/ 2694589 w 2904320"/>
                <a:gd name="connsiteY4" fmla="*/ 4167469 h 4167469"/>
                <a:gd name="connsiteX5" fmla="*/ 3846 w 2904320"/>
                <a:gd name="connsiteY5" fmla="*/ 4759 h 4167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04320" h="4167469">
                  <a:moveTo>
                    <a:pt x="0" y="0"/>
                  </a:moveTo>
                  <a:lnTo>
                    <a:pt x="288431" y="90425"/>
                  </a:lnTo>
                  <a:lnTo>
                    <a:pt x="2904320" y="3220465"/>
                  </a:lnTo>
                  <a:lnTo>
                    <a:pt x="2904320" y="4167469"/>
                  </a:lnTo>
                  <a:lnTo>
                    <a:pt x="2694589" y="4167469"/>
                  </a:lnTo>
                  <a:lnTo>
                    <a:pt x="3846" y="475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5" name="Freeform 15">
              <a:extLst>
                <a:ext uri="{FF2B5EF4-FFF2-40B4-BE49-F238E27FC236}">
                  <a16:creationId xmlns:a16="http://schemas.microsoft.com/office/drawing/2014/main" id="{1B37C1D7-483C-4CD7-85AB-F4EEA6E573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1424" y="2581071"/>
              <a:ext cx="2894568" cy="427693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0837" y="965200"/>
            <a:ext cx="5529263" cy="340468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90000"/>
              </a:lnSpc>
            </a:pPr>
            <a:br>
              <a:rPr lang="en-US" sz="4700" dirty="0"/>
            </a:br>
            <a:r>
              <a:rPr lang="en-US" sz="4700" dirty="0"/>
              <a:t>Recipient View:</a:t>
            </a:r>
            <a:br>
              <a:rPr lang="en-US" sz="4700" dirty="0"/>
            </a:br>
            <a:r>
              <a:rPr lang="en-US" sz="4700" dirty="0"/>
              <a:t>Accessing smartmail with Two-Factor </a:t>
            </a:r>
            <a:br>
              <a:rPr lang="en-US" sz="4700" dirty="0"/>
            </a:br>
            <a:r>
              <a:rPr lang="en-US" sz="4700" dirty="0"/>
              <a:t>Authentication</a:t>
            </a:r>
          </a:p>
        </p:txBody>
      </p:sp>
    </p:spTree>
    <p:extLst>
      <p:ext uri="{BB962C8B-B14F-4D97-AF65-F5344CB8AC3E}">
        <p14:creationId xmlns:p14="http://schemas.microsoft.com/office/powerpoint/2010/main" val="2659746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1"/>
            <a:ext cx="3302781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86469" y="0"/>
            <a:ext cx="1827609" cy="6858001"/>
            <a:chOff x="1320800" y="0"/>
            <a:chExt cx="2436813" cy="6858001"/>
          </a:xfrm>
        </p:grpSpPr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 txBox="1">
            <a:spLocks/>
          </p:cNvSpPr>
          <p:nvPr/>
        </p:nvSpPr>
        <p:spPr>
          <a:xfrm>
            <a:off x="372084" y="685801"/>
            <a:ext cx="2057400" cy="510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en-US" sz="2800" b="1" dirty="0">
                <a:ln w="3175" cmpd="sng">
                  <a:noFill/>
                </a:ln>
              </a:rPr>
              <a:t>Initial Delivery</a:t>
            </a:r>
          </a:p>
        </p:txBody>
      </p:sp>
      <p:pic>
        <p:nvPicPr>
          <p:cNvPr id="21" name="Content Placeholder 20">
            <a:extLst>
              <a:ext uri="{FF2B5EF4-FFF2-40B4-BE49-F238E27FC236}">
                <a16:creationId xmlns:a16="http://schemas.microsoft.com/office/drawing/2014/main" id="{EE1CE618-384C-4750-9AD3-CD6312C883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399496" y="3894482"/>
            <a:ext cx="3861414" cy="2250966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5B0D6A3-96B9-4E70-9A6C-709343FD9E94}"/>
              </a:ext>
            </a:extLst>
          </p:cNvPr>
          <p:cNvSpPr/>
          <p:nvPr/>
        </p:nvSpPr>
        <p:spPr>
          <a:xfrm>
            <a:off x="4572000" y="618667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All Recipient Registration and Login rules and requirements still apply.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2FE4C6-2783-436A-B5F6-38950A1111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96490" y="127760"/>
            <a:ext cx="3913102" cy="3549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887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1"/>
            <a:ext cx="3302781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86469" y="0"/>
            <a:ext cx="1827609" cy="6858001"/>
            <a:chOff x="1320800" y="0"/>
            <a:chExt cx="2436813" cy="6858001"/>
          </a:xfrm>
        </p:grpSpPr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 txBox="1">
            <a:spLocks/>
          </p:cNvSpPr>
          <p:nvPr/>
        </p:nvSpPr>
        <p:spPr>
          <a:xfrm>
            <a:off x="372084" y="685801"/>
            <a:ext cx="2057400" cy="510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en-US" sz="2000" b="1" dirty="0"/>
              <a:t>Two Factor Authentication</a:t>
            </a:r>
            <a:br>
              <a:rPr lang="en-US" sz="2000" b="1" dirty="0"/>
            </a:br>
            <a:r>
              <a:rPr lang="en-US" sz="2000" b="1" dirty="0"/>
              <a:t>with Mobile Phone Listed</a:t>
            </a:r>
            <a:endParaRPr lang="en-US" sz="2000" b="1" dirty="0">
              <a:ln w="3175" cmpd="sng">
                <a:noFill/>
              </a:ln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639C420-2E58-4E27-BE9E-70AEA152EA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7731" y="402632"/>
            <a:ext cx="4744185" cy="2895313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E991D9A-7620-4B62-8EE4-11EF03F0D3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5953" y="3428999"/>
            <a:ext cx="3850117" cy="1233821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6686C83-30EC-44CC-A96B-028AAF85B09D}"/>
              </a:ext>
            </a:extLst>
          </p:cNvPr>
          <p:cNvSpPr/>
          <p:nvPr/>
        </p:nvSpPr>
        <p:spPr>
          <a:xfrm>
            <a:off x="4088511" y="544945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PIN Code sent to their Mobile Phone as soon as the login is successful.</a:t>
            </a:r>
          </a:p>
        </p:txBody>
      </p:sp>
    </p:spTree>
    <p:extLst>
      <p:ext uri="{BB962C8B-B14F-4D97-AF65-F5344CB8AC3E}">
        <p14:creationId xmlns:p14="http://schemas.microsoft.com/office/powerpoint/2010/main" val="841485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1"/>
            <a:ext cx="3302781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86469" y="0"/>
            <a:ext cx="1827609" cy="6858001"/>
            <a:chOff x="1320800" y="0"/>
            <a:chExt cx="2436813" cy="6858001"/>
          </a:xfrm>
        </p:grpSpPr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 txBox="1">
            <a:spLocks/>
          </p:cNvSpPr>
          <p:nvPr/>
        </p:nvSpPr>
        <p:spPr>
          <a:xfrm>
            <a:off x="372084" y="685801"/>
            <a:ext cx="2057400" cy="510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en-US" sz="2000" b="1" dirty="0"/>
              <a:t>Two Factor Authentication Completed</a:t>
            </a:r>
            <a:endParaRPr lang="en-US" sz="2000" b="1" dirty="0">
              <a:ln w="3175" cmpd="sng">
                <a:noFill/>
              </a:ln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CEE73542-397E-4C0E-A31A-E07F92A847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9229" y="448694"/>
            <a:ext cx="4140864" cy="2599098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333705B9-DCA2-4138-93D7-4320EE7A0F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15746" y="3649881"/>
            <a:ext cx="5210629" cy="1518126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E6B220A-B524-452D-A8F0-1B9ABC6F3229}"/>
              </a:ext>
            </a:extLst>
          </p:cNvPr>
          <p:cNvCxnSpPr/>
          <p:nvPr/>
        </p:nvCxnSpPr>
        <p:spPr>
          <a:xfrm>
            <a:off x="3482383" y="4124926"/>
            <a:ext cx="817419" cy="56803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7135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76000"/>
                <a:satMod val="180000"/>
              </a:schemeClr>
              <a:schemeClr val="bg2">
                <a:tint val="80000"/>
                <a:satMod val="120000"/>
                <a:lumMod val="180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8643778-7F6C-4E8D-84D1-D5CDB9928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D22F88D-6907-48AF-B024-346E855E0D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1"/>
            <a:ext cx="3302781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3842748-48B5-4DD0-A06A-A31C74024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486469" y="0"/>
            <a:ext cx="1827609" cy="6858001"/>
            <a:chOff x="1320800" y="0"/>
            <a:chExt cx="2436813" cy="6858001"/>
          </a:xfrm>
        </p:grpSpPr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548E99BE-1071-4690-9B9C-07926CEE5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9301F039-B467-413A-B25C-770E51069D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9F06AEC1-5558-49E8-8CAC-FEBD00DF0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D10B76B9-BA68-471E-B58C-ED91198A9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FEB3913B-54A3-490E-BA4B-5D0330990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F75DC961-08A4-46F8-8A80-2E1FB977E1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 txBox="1">
            <a:spLocks/>
          </p:cNvSpPr>
          <p:nvPr/>
        </p:nvSpPr>
        <p:spPr>
          <a:xfrm>
            <a:off x="372084" y="685801"/>
            <a:ext cx="2057400" cy="510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en-US" sz="2000" b="1" dirty="0"/>
              <a:t>Two Factor Authentication</a:t>
            </a:r>
            <a:br>
              <a:rPr lang="en-US" sz="2000" b="1" dirty="0"/>
            </a:br>
            <a:r>
              <a:rPr lang="en-US" sz="2000" b="1" dirty="0"/>
              <a:t>without Mobile Phone Listed</a:t>
            </a:r>
            <a:endParaRPr lang="en-US" sz="2000" b="1" dirty="0">
              <a:ln w="3175" cmpd="sng">
                <a:noFill/>
              </a:ln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F8C6BD3D-729C-4E1A-AB3D-D746363437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5080" y="626791"/>
            <a:ext cx="4899427" cy="1881664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08D4E3AC-CC65-467A-A234-E6DDD5EBC54C}"/>
              </a:ext>
            </a:extLst>
          </p:cNvPr>
          <p:cNvSpPr txBox="1"/>
          <p:nvPr/>
        </p:nvSpPr>
        <p:spPr>
          <a:xfrm>
            <a:off x="3295931" y="3456385"/>
            <a:ext cx="559966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70C0"/>
                </a:solidFill>
              </a:rPr>
              <a:t>If a Recipient receives this message, a Mobile Phone Number was not listed when they received their first smartmail delivery.</a:t>
            </a:r>
          </a:p>
          <a:p>
            <a:pPr algn="ctr"/>
            <a:endParaRPr lang="en-US" sz="1200" b="1" dirty="0">
              <a:solidFill>
                <a:srgbClr val="0070C0"/>
              </a:solidFill>
            </a:endParaRPr>
          </a:p>
          <a:p>
            <a:pPr algn="ctr"/>
            <a:r>
              <a:rPr lang="en-US" sz="2000" b="1" dirty="0">
                <a:solidFill>
                  <a:srgbClr val="0070C0"/>
                </a:solidFill>
              </a:rPr>
              <a:t>The Recipient can update their smartportal User Profile to add their Mobile Phone Number.</a:t>
            </a:r>
          </a:p>
        </p:txBody>
      </p:sp>
    </p:spTree>
    <p:extLst>
      <p:ext uri="{BB962C8B-B14F-4D97-AF65-F5344CB8AC3E}">
        <p14:creationId xmlns:p14="http://schemas.microsoft.com/office/powerpoint/2010/main" val="40933435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30080</TotalTime>
  <Words>368</Words>
  <Application>Microsoft Office PowerPoint</Application>
  <PresentationFormat>On-screen Show (4:3)</PresentationFormat>
  <Paragraphs>56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Century Gothic</vt:lpstr>
      <vt:lpstr>Corbel</vt:lpstr>
      <vt:lpstr>Parallax</vt:lpstr>
      <vt:lpstr>smartmail &amp; smartportal:   Introducing Two-Factor Authentication</vt:lpstr>
      <vt:lpstr>PowerPoint Presentation</vt:lpstr>
      <vt:lpstr>What is Two Factor Authentication?</vt:lpstr>
      <vt:lpstr>PowerPoint Presentation</vt:lpstr>
      <vt:lpstr> Recipient View: Accessing smartmail with Two-Factor  Authentication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Maughan</dc:creator>
  <cp:lastModifiedBy>Michael Petersen</cp:lastModifiedBy>
  <cp:revision>432</cp:revision>
  <cp:lastPrinted>2011-06-07T20:02:06Z</cp:lastPrinted>
  <dcterms:created xsi:type="dcterms:W3CDTF">2010-11-29T18:17:25Z</dcterms:created>
  <dcterms:modified xsi:type="dcterms:W3CDTF">2018-07-31T01:53:35Z</dcterms:modified>
</cp:coreProperties>
</file>