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notesMasterIdLst>
    <p:notesMasterId r:id="rId18"/>
  </p:notesMasterIdLst>
  <p:handoutMasterIdLst>
    <p:handoutMasterId r:id="rId19"/>
  </p:handoutMasterIdLst>
  <p:sldIdLst>
    <p:sldId id="362" r:id="rId2"/>
    <p:sldId id="419" r:id="rId3"/>
    <p:sldId id="479" r:id="rId4"/>
    <p:sldId id="467" r:id="rId5"/>
    <p:sldId id="473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7" r:id="rId16"/>
    <p:sldId id="376" r:id="rId1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9D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77" autoAdjust="0"/>
  </p:normalViewPr>
  <p:slideViewPr>
    <p:cSldViewPr snapToGrid="0" snapToObjects="1"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7C484-B7F5-C243-963D-432D276CC86A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957D7-8BF8-7848-949E-7E8763B928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817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62D09-90B6-3D44-B716-9EE1197B8F2D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87DDB-6CB7-A341-9C9D-07DF9D8003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023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87DDB-6CB7-A341-9C9D-07DF9D8003C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44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87DDB-6CB7-A341-9C9D-07DF9D8003C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0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596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9583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7374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08681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78467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2099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1851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64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4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0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0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2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7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2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0" descr="Background.png">
            <a:extLst>
              <a:ext uri="{FF2B5EF4-FFF2-40B4-BE49-F238E27FC236}">
                <a16:creationId xmlns:a16="http://schemas.microsoft.com/office/drawing/2014/main" id="{682F56E8-2028-4995-8347-4DFC2361CC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3"/>
          <a:stretch/>
        </p:blipFill>
        <p:spPr>
          <a:xfrm>
            <a:off x="0" y="0"/>
            <a:ext cx="3289621" cy="6858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279CD76-0266-4EC6-87CC-BBACFCDE6FEB}"/>
              </a:ext>
            </a:extLst>
          </p:cNvPr>
          <p:cNvSpPr/>
          <p:nvPr userDrawn="1"/>
        </p:nvSpPr>
        <p:spPr>
          <a:xfrm>
            <a:off x="975895" y="5922211"/>
            <a:ext cx="1818105" cy="7992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15B9615-AABC-4DED-942A-A7572EDB2A04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58" y="6204938"/>
            <a:ext cx="2002062" cy="49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40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L-BusinessProcessandAutomation@fnf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L-BusinessProcessandAutomation@fnf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554794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068" y="1"/>
            <a:ext cx="2443597" cy="6858000"/>
            <a:chOff x="141424" y="1"/>
            <a:chExt cx="3258129" cy="6858000"/>
          </a:xfrm>
        </p:grpSpPr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31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0837" y="965200"/>
            <a:ext cx="5529263" cy="340468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600"/>
              <a:t>smartmail</a:t>
            </a:r>
            <a:r>
              <a:rPr lang="en-US" sz="4600" b="1"/>
              <a:t> </a:t>
            </a:r>
            <a:r>
              <a:rPr lang="en-US" sz="4600"/>
              <a:t>&amp; smartportal:</a:t>
            </a:r>
            <a:br>
              <a:rPr lang="en-US" sz="4600"/>
            </a:br>
            <a:r>
              <a:rPr lang="en-US" sz="4600"/>
              <a:t> </a:t>
            </a:r>
            <a:br>
              <a:rPr lang="en-US" sz="4600"/>
            </a:br>
            <a:r>
              <a:rPr lang="en-US" sz="4600"/>
              <a:t>Introducing Two-Factor Authentication</a:t>
            </a:r>
            <a:endParaRPr lang="en-US" sz="46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0837" y="4503906"/>
            <a:ext cx="5529263" cy="1388892"/>
          </a:xfrm>
        </p:spPr>
        <p:txBody>
          <a:bodyPr>
            <a:normAutofit/>
          </a:bodyPr>
          <a:lstStyle/>
          <a:p>
            <a:pPr algn="l"/>
            <a:r>
              <a:rPr lang="en-US"/>
              <a:t>Presented By:</a:t>
            </a:r>
          </a:p>
          <a:p>
            <a:pPr algn="l"/>
            <a:r>
              <a:rPr lang="en-US"/>
              <a:t>Business Process Team</a:t>
            </a:r>
          </a:p>
          <a:p>
            <a:pPr algn="l"/>
            <a:r>
              <a:rPr lang="en-US">
                <a:hlinkClick r:id="rId4"/>
              </a:rPr>
              <a:t>DL-BusinessProcessandAutomation@fnf.com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7298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 txBox="1">
            <a:spLocks/>
          </p:cNvSpPr>
          <p:nvPr/>
        </p:nvSpPr>
        <p:spPr>
          <a:xfrm>
            <a:off x="372084" y="685801"/>
            <a:ext cx="20574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000" b="1" dirty="0"/>
              <a:t>Updating smartportal User Profile</a:t>
            </a:r>
            <a:endParaRPr lang="en-US" sz="2000" b="1" dirty="0">
              <a:ln w="3175" cmpd="sng">
                <a:noFill/>
              </a:ln>
            </a:endParaRPr>
          </a:p>
        </p:txBody>
      </p:sp>
      <p:pic>
        <p:nvPicPr>
          <p:cNvPr id="21" name="Picture 2" descr="C:\Users\youngm\AppData\Local\Temp\SNAGHTML31a55ed0.PNG">
            <a:extLst>
              <a:ext uri="{FF2B5EF4-FFF2-40B4-BE49-F238E27FC236}">
                <a16:creationId xmlns:a16="http://schemas.microsoft.com/office/drawing/2014/main" id="{8DA2D57D-6124-43BE-BA98-79E03517F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509" y="2853680"/>
            <a:ext cx="5189566" cy="247555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989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 txBox="1">
            <a:spLocks/>
          </p:cNvSpPr>
          <p:nvPr/>
        </p:nvSpPr>
        <p:spPr>
          <a:xfrm>
            <a:off x="372084" y="685801"/>
            <a:ext cx="20574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000" b="1" dirty="0"/>
              <a:t>Updating smartportal User Profile</a:t>
            </a:r>
            <a:endParaRPr lang="en-US" sz="2000" b="1" dirty="0">
              <a:ln w="3175" cmpd="sng">
                <a:noFill/>
              </a:ln>
            </a:endParaRPr>
          </a:p>
        </p:txBody>
      </p:sp>
      <p:pic>
        <p:nvPicPr>
          <p:cNvPr id="13" name="Picture 2" descr="C:\Users\youngm\AppData\Local\Temp\SNAGHTML320468f4.PNG">
            <a:extLst>
              <a:ext uri="{FF2B5EF4-FFF2-40B4-BE49-F238E27FC236}">
                <a16:creationId xmlns:a16="http://schemas.microsoft.com/office/drawing/2014/main" id="{6159F54C-B38E-409D-88DB-57A8489FB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226" y="1121664"/>
            <a:ext cx="5170358" cy="149771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EBECA83-EC06-4FF6-8E7D-404C7F8088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5654" y="3238501"/>
            <a:ext cx="1965325" cy="176340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0447D12-C453-4F3C-A6ED-CF59867652C5}"/>
              </a:ext>
            </a:extLst>
          </p:cNvPr>
          <p:cNvSpPr txBox="1"/>
          <p:nvPr/>
        </p:nvSpPr>
        <p:spPr>
          <a:xfrm>
            <a:off x="3838517" y="5440001"/>
            <a:ext cx="5146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This is a one-time update in each recipient’s account, for all Two Factor Authentication requests.</a:t>
            </a:r>
          </a:p>
        </p:txBody>
      </p:sp>
    </p:spTree>
    <p:extLst>
      <p:ext uri="{BB962C8B-B14F-4D97-AF65-F5344CB8AC3E}">
        <p14:creationId xmlns:p14="http://schemas.microsoft.com/office/powerpoint/2010/main" val="1009695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 txBox="1">
            <a:spLocks/>
          </p:cNvSpPr>
          <p:nvPr/>
        </p:nvSpPr>
        <p:spPr>
          <a:xfrm>
            <a:off x="372084" y="685801"/>
            <a:ext cx="20574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000" b="1" dirty="0"/>
              <a:t>Profile Update Completed</a:t>
            </a:r>
            <a:endParaRPr lang="en-US" sz="2000" b="1" dirty="0">
              <a:ln w="3175" cmpd="sng">
                <a:noFill/>
              </a:ln>
            </a:endParaRPr>
          </a:p>
        </p:txBody>
      </p:sp>
      <p:pic>
        <p:nvPicPr>
          <p:cNvPr id="21" name="Picture 2" descr="C:\Users\youngm\AppData\Local\Temp\SNAGHTML320e9d52.PNG">
            <a:extLst>
              <a:ext uri="{FF2B5EF4-FFF2-40B4-BE49-F238E27FC236}">
                <a16:creationId xmlns:a16="http://schemas.microsoft.com/office/drawing/2014/main" id="{34F72ED5-F1FE-439F-9257-3DBEA4DA5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823" y="585975"/>
            <a:ext cx="5120234" cy="22263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6953259-B055-4697-A421-3AD79E4F92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6108" y="3757613"/>
            <a:ext cx="5451430" cy="112772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10828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 txBox="1">
            <a:spLocks/>
          </p:cNvSpPr>
          <p:nvPr/>
        </p:nvSpPr>
        <p:spPr>
          <a:xfrm>
            <a:off x="372084" y="685801"/>
            <a:ext cx="20574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000" b="1" dirty="0"/>
              <a:t>Two Factor Authentication</a:t>
            </a:r>
            <a:br>
              <a:rPr lang="en-US" sz="2000" b="1" dirty="0"/>
            </a:br>
            <a:r>
              <a:rPr lang="en-US" sz="2000" b="1" dirty="0"/>
              <a:t>with Mobile Phone Listed</a:t>
            </a:r>
            <a:endParaRPr lang="en-US" sz="2000" b="1" dirty="0">
              <a:ln w="3175" cmpd="sng">
                <a:noFill/>
              </a:ln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F24A6C4-13DC-4C35-A516-725E5F480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089" y="432560"/>
            <a:ext cx="5088827" cy="310564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2DA483-DFF8-4B24-A4A7-A6441A0E1A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5219" y="3970764"/>
            <a:ext cx="3466373" cy="11108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03D4F0A-F21B-4262-8354-C3ADFE3FFDE5}"/>
              </a:ext>
            </a:extLst>
          </p:cNvPr>
          <p:cNvSpPr/>
          <p:nvPr/>
        </p:nvSpPr>
        <p:spPr>
          <a:xfrm>
            <a:off x="4383097" y="56478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PIN Code sent to their Mobile Phone as soon as the login is successful.</a:t>
            </a:r>
          </a:p>
        </p:txBody>
      </p:sp>
    </p:spTree>
    <p:extLst>
      <p:ext uri="{BB962C8B-B14F-4D97-AF65-F5344CB8AC3E}">
        <p14:creationId xmlns:p14="http://schemas.microsoft.com/office/powerpoint/2010/main" val="1466324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 txBox="1">
            <a:spLocks/>
          </p:cNvSpPr>
          <p:nvPr/>
        </p:nvSpPr>
        <p:spPr>
          <a:xfrm>
            <a:off x="372084" y="685801"/>
            <a:ext cx="20574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000" b="1" dirty="0"/>
              <a:t>Two Factor Authentication Completed</a:t>
            </a:r>
            <a:endParaRPr lang="en-US" sz="2000" b="1" dirty="0">
              <a:ln w="3175" cmpd="sng">
                <a:noFill/>
              </a:ln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DE82EF7-6D85-4ED2-86D5-7D9ED2E102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517" y="223238"/>
            <a:ext cx="5040914" cy="316403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29FA074-DD69-4746-A5E6-753F7911F0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7823" y="3778587"/>
            <a:ext cx="5230669" cy="15239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8BA7919-EA6F-4FC8-BD5A-5F1E23F4246A}"/>
              </a:ext>
            </a:extLst>
          </p:cNvPr>
          <p:cNvCxnSpPr/>
          <p:nvPr/>
        </p:nvCxnSpPr>
        <p:spPr>
          <a:xfrm>
            <a:off x="3486807" y="4308764"/>
            <a:ext cx="817419" cy="5680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409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 txBox="1">
            <a:spLocks/>
          </p:cNvSpPr>
          <p:nvPr/>
        </p:nvSpPr>
        <p:spPr>
          <a:xfrm>
            <a:off x="372084" y="685801"/>
            <a:ext cx="20574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000" b="1" dirty="0"/>
              <a:t>Two-Factor Usage</a:t>
            </a:r>
            <a:endParaRPr lang="en-US" sz="2000" b="1" dirty="0">
              <a:ln w="3175" cmpd="sng">
                <a:noFill/>
              </a:ln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A55F0F-6BAE-4CEE-B4C2-B877CA1186E6}"/>
              </a:ext>
            </a:extLst>
          </p:cNvPr>
          <p:cNvSpPr/>
          <p:nvPr/>
        </p:nvSpPr>
        <p:spPr>
          <a:xfrm>
            <a:off x="3879355" y="2017491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Designed to be used in ALL Communications.</a:t>
            </a:r>
          </a:p>
          <a:p>
            <a:pPr algn="ctr"/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/>
              <a:t>Any distribution where the email and/or document(s) contain:</a:t>
            </a:r>
          </a:p>
          <a:p>
            <a:pPr lvl="1"/>
            <a:r>
              <a:rPr lang="en-US" sz="2400" b="1" dirty="0"/>
              <a:t>Wire Instructions</a:t>
            </a:r>
          </a:p>
          <a:p>
            <a:pPr lvl="1"/>
            <a:r>
              <a:rPr lang="en-US" sz="2400" b="1" dirty="0"/>
              <a:t>Personal / non-public information</a:t>
            </a:r>
          </a:p>
          <a:p>
            <a:pPr lvl="1"/>
            <a:r>
              <a:rPr lang="en-US" sz="2400" b="1" dirty="0"/>
              <a:t>Financial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618944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554794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068" y="1"/>
            <a:ext cx="2443597" cy="6858000"/>
            <a:chOff x="141424" y="1"/>
            <a:chExt cx="3258129" cy="6858000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0837" y="965200"/>
            <a:ext cx="5529263" cy="3404680"/>
          </a:xfrm>
        </p:spPr>
        <p:txBody>
          <a:bodyPr>
            <a:normAutofit/>
          </a:bodyPr>
          <a:lstStyle/>
          <a:p>
            <a:pPr algn="l"/>
            <a:r>
              <a:rPr lang="en-US"/>
              <a:t>Thank You!!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0837" y="4503906"/>
            <a:ext cx="5529263" cy="1388892"/>
          </a:xfrm>
        </p:spPr>
        <p:txBody>
          <a:bodyPr>
            <a:normAutofit/>
          </a:bodyPr>
          <a:lstStyle/>
          <a:p>
            <a:pPr algn="l"/>
            <a:r>
              <a:rPr lang="en-US"/>
              <a:t>Questions?</a:t>
            </a:r>
          </a:p>
          <a:p>
            <a:pPr algn="l"/>
            <a:r>
              <a:rPr lang="en-US"/>
              <a:t>Please Contact:</a:t>
            </a:r>
          </a:p>
          <a:p>
            <a:pPr algn="l"/>
            <a:r>
              <a:rPr lang="en-US">
                <a:hlinkClick r:id="rId4"/>
              </a:rPr>
              <a:t>DL-BusinessProcessandAutomation@fnf.com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803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extBox 2"/>
          <p:cNvSpPr txBox="1"/>
          <p:nvPr/>
        </p:nvSpPr>
        <p:spPr>
          <a:xfrm>
            <a:off x="685799" y="2244437"/>
            <a:ext cx="8125692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/>
          </a:p>
          <a:p>
            <a:pPr algn="ctr">
              <a:spcAft>
                <a:spcPts val="600"/>
              </a:spcAft>
            </a:pPr>
            <a:endParaRPr lang="en-US" sz="36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37829" y="685801"/>
            <a:ext cx="4789439" cy="51054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/>
            <a:r>
              <a:rPr lang="en-US" sz="2000" dirty="0"/>
              <a:t>Decision of the Organization to protect our clients and customers further by adding another layer of security.</a:t>
            </a:r>
          </a:p>
          <a:p>
            <a:pPr marL="0"/>
            <a:endParaRPr lang="en-US" sz="2000" dirty="0"/>
          </a:p>
          <a:p>
            <a:pPr marL="0"/>
            <a:r>
              <a:rPr lang="en-US" sz="2000" dirty="0"/>
              <a:t>Current FBI Fraud Statistics for Real Estate Transactions:</a:t>
            </a:r>
          </a:p>
          <a:p>
            <a:r>
              <a:rPr lang="en-US" sz="2000" dirty="0"/>
              <a:t>In 2016:</a:t>
            </a:r>
          </a:p>
          <a:p>
            <a:pPr lvl="1"/>
            <a:r>
              <a:rPr lang="en-US" dirty="0"/>
              <a:t>$19 Million successfully diverted </a:t>
            </a:r>
          </a:p>
          <a:p>
            <a:r>
              <a:rPr lang="en-US" sz="2000" dirty="0"/>
              <a:t>In 2017:</a:t>
            </a:r>
          </a:p>
          <a:p>
            <a:pPr lvl="1"/>
            <a:r>
              <a:rPr lang="en-US" dirty="0"/>
              <a:t>$969 Million diverted or attempted to be diverted</a:t>
            </a:r>
          </a:p>
          <a:p>
            <a:pPr marL="0"/>
            <a:endParaRPr lang="en-US" sz="2000" dirty="0"/>
          </a:p>
          <a:p>
            <a:pPr marL="0"/>
            <a:r>
              <a:rPr lang="en-US" sz="2000" b="1" dirty="0"/>
              <a:t>Potential increase of $950 Million!!!</a:t>
            </a: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372084" y="685801"/>
            <a:ext cx="20574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000" b="1" dirty="0">
                <a:ln w="3175" cmpd="sng">
                  <a:noFill/>
                </a:ln>
              </a:rPr>
              <a:t>Why introduce Two-Factor Authentication?</a:t>
            </a:r>
          </a:p>
        </p:txBody>
      </p:sp>
    </p:spTree>
    <p:extLst>
      <p:ext uri="{BB962C8B-B14F-4D97-AF65-F5344CB8AC3E}">
        <p14:creationId xmlns:p14="http://schemas.microsoft.com/office/powerpoint/2010/main" val="235084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029" y="685801"/>
            <a:ext cx="2144152" cy="5105400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/>
              <a:t>What is Two Factor Authentication?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7829" y="685801"/>
            <a:ext cx="4789439" cy="5105400"/>
          </a:xfrm>
        </p:spPr>
        <p:txBody>
          <a:bodyPr>
            <a:normAutofit/>
          </a:bodyPr>
          <a:lstStyle/>
          <a:p>
            <a:r>
              <a:rPr lang="en-US" sz="1700"/>
              <a:t>Additional layer of security used in many online platforms today.</a:t>
            </a:r>
          </a:p>
          <a:p>
            <a:r>
              <a:rPr lang="en-US" sz="1700"/>
              <a:t>Requires not only a Username and Password, but also something that only that user has in their possession.</a:t>
            </a:r>
          </a:p>
          <a:p>
            <a:r>
              <a:rPr lang="en-US" sz="1700"/>
              <a:t>Using Two Factor Authentication makes it harder for potential fraudsters to gain access to that person’s personal data and information.</a:t>
            </a:r>
          </a:p>
        </p:txBody>
      </p:sp>
    </p:spTree>
    <p:extLst>
      <p:ext uri="{BB962C8B-B14F-4D97-AF65-F5344CB8AC3E}">
        <p14:creationId xmlns:p14="http://schemas.microsoft.com/office/powerpoint/2010/main" val="41978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37829" y="685801"/>
            <a:ext cx="4789439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/>
              <a:t>Smartmail sent requiring Two Factor Authentication.</a:t>
            </a:r>
          </a:p>
          <a:p>
            <a:r>
              <a:rPr lang="en-US" sz="1700"/>
              <a:t>Customer receives smartmail and clicks </a:t>
            </a:r>
            <a:r>
              <a:rPr lang="en-US" sz="1700" b="1"/>
              <a:t>View smartmail</a:t>
            </a:r>
            <a:r>
              <a:rPr lang="en-US" sz="1700"/>
              <a:t> link.</a:t>
            </a:r>
          </a:p>
          <a:p>
            <a:r>
              <a:rPr lang="en-US" sz="1700"/>
              <a:t>Customer logs in to smartportal with Username and Password.</a:t>
            </a:r>
          </a:p>
          <a:p>
            <a:pPr lvl="1"/>
            <a:r>
              <a:rPr lang="en-US" sz="1700"/>
              <a:t>New users must still complete the New User Registration.</a:t>
            </a:r>
          </a:p>
          <a:p>
            <a:r>
              <a:rPr lang="en-US" sz="1700"/>
              <a:t>Customer receives text message with 6-digit code.</a:t>
            </a:r>
          </a:p>
          <a:p>
            <a:r>
              <a:rPr lang="en-US" sz="1700"/>
              <a:t>Customer enters code on the smartportal screen.</a:t>
            </a:r>
          </a:p>
          <a:p>
            <a:r>
              <a:rPr lang="en-US" sz="1700"/>
              <a:t>Customer accesses smartmail message.</a:t>
            </a: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372084" y="685801"/>
            <a:ext cx="20574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000" b="1" dirty="0">
                <a:ln w="3175" cmpd="sng">
                  <a:noFill/>
                </a:ln>
              </a:rPr>
              <a:t>How Two Factor Authentication works in smartportal</a:t>
            </a:r>
          </a:p>
        </p:txBody>
      </p:sp>
    </p:spTree>
    <p:extLst>
      <p:ext uri="{BB962C8B-B14F-4D97-AF65-F5344CB8AC3E}">
        <p14:creationId xmlns:p14="http://schemas.microsoft.com/office/powerpoint/2010/main" val="280664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576" y="-4763"/>
            <a:ext cx="3761187" cy="6862763"/>
            <a:chOff x="2928938" y="-4763"/>
            <a:chExt cx="5014912" cy="6862763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554794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068" y="1"/>
            <a:ext cx="2443597" cy="6858000"/>
            <a:chOff x="141424" y="1"/>
            <a:chExt cx="3258129" cy="6858000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0837" y="965200"/>
            <a:ext cx="5529263" cy="34046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n-US" sz="4700" dirty="0"/>
            </a:br>
            <a:r>
              <a:rPr lang="en-US" sz="4700" dirty="0"/>
              <a:t>Recipient View:</a:t>
            </a:r>
            <a:br>
              <a:rPr lang="en-US" sz="4700" dirty="0"/>
            </a:br>
            <a:r>
              <a:rPr lang="en-US" sz="4700" dirty="0"/>
              <a:t>Accessing smartmail with Two-Factor </a:t>
            </a:r>
            <a:br>
              <a:rPr lang="en-US" sz="4700" dirty="0"/>
            </a:br>
            <a:r>
              <a:rPr lang="en-US" sz="4700" dirty="0"/>
              <a:t>Authentication</a:t>
            </a:r>
          </a:p>
        </p:txBody>
      </p:sp>
    </p:spTree>
    <p:extLst>
      <p:ext uri="{BB962C8B-B14F-4D97-AF65-F5344CB8AC3E}">
        <p14:creationId xmlns:p14="http://schemas.microsoft.com/office/powerpoint/2010/main" val="265974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 txBox="1">
            <a:spLocks/>
          </p:cNvSpPr>
          <p:nvPr/>
        </p:nvSpPr>
        <p:spPr>
          <a:xfrm>
            <a:off x="372084" y="685801"/>
            <a:ext cx="20574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800" b="1" dirty="0">
                <a:ln w="3175" cmpd="sng">
                  <a:noFill/>
                </a:ln>
              </a:rPr>
              <a:t>Initial Delivery</a:t>
            </a:r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EE1CE618-384C-4750-9AD3-CD6312C883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99496" y="3894482"/>
            <a:ext cx="3861414" cy="225096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5B0D6A3-96B9-4E70-9A6C-709343FD9E94}"/>
              </a:ext>
            </a:extLst>
          </p:cNvPr>
          <p:cNvSpPr/>
          <p:nvPr/>
        </p:nvSpPr>
        <p:spPr>
          <a:xfrm>
            <a:off x="4572000" y="61866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All Recipient Registration and Login rules and requirements still apply.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2FE4C6-2783-436A-B5F6-38950A1111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6490" y="127760"/>
            <a:ext cx="3913102" cy="354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88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 txBox="1">
            <a:spLocks/>
          </p:cNvSpPr>
          <p:nvPr/>
        </p:nvSpPr>
        <p:spPr>
          <a:xfrm>
            <a:off x="372084" y="685801"/>
            <a:ext cx="20574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000" b="1" dirty="0"/>
              <a:t>Two Factor Authentication</a:t>
            </a:r>
            <a:br>
              <a:rPr lang="en-US" sz="2000" b="1" dirty="0"/>
            </a:br>
            <a:r>
              <a:rPr lang="en-US" sz="2000" b="1" dirty="0"/>
              <a:t>with Mobile Phone Listed</a:t>
            </a:r>
            <a:endParaRPr lang="en-US" sz="2000" b="1" dirty="0">
              <a:ln w="3175" cmpd="sng">
                <a:noFill/>
              </a:ln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639C420-2E58-4E27-BE9E-70AEA152E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7731" y="402632"/>
            <a:ext cx="4744185" cy="289531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E991D9A-7620-4B62-8EE4-11EF03F0D3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5953" y="3428999"/>
            <a:ext cx="3850117" cy="123382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6686C83-30EC-44CC-A96B-028AAF85B09D}"/>
              </a:ext>
            </a:extLst>
          </p:cNvPr>
          <p:cNvSpPr/>
          <p:nvPr/>
        </p:nvSpPr>
        <p:spPr>
          <a:xfrm>
            <a:off x="4088511" y="54494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PIN Code sent to their Mobile Phone as soon as the login is successful.</a:t>
            </a:r>
          </a:p>
        </p:txBody>
      </p:sp>
    </p:spTree>
    <p:extLst>
      <p:ext uri="{BB962C8B-B14F-4D97-AF65-F5344CB8AC3E}">
        <p14:creationId xmlns:p14="http://schemas.microsoft.com/office/powerpoint/2010/main" val="841485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 txBox="1">
            <a:spLocks/>
          </p:cNvSpPr>
          <p:nvPr/>
        </p:nvSpPr>
        <p:spPr>
          <a:xfrm>
            <a:off x="372084" y="685801"/>
            <a:ext cx="20574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000" b="1" dirty="0"/>
              <a:t>Two Factor Authentication Completed</a:t>
            </a:r>
            <a:endParaRPr lang="en-US" sz="2000" b="1" dirty="0">
              <a:ln w="3175" cmpd="sng">
                <a:noFill/>
              </a:ln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EE73542-397E-4C0E-A31A-E07F92A84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229" y="448694"/>
            <a:ext cx="4140864" cy="259909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33705B9-DCA2-4138-93D7-4320EE7A0F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5746" y="3649881"/>
            <a:ext cx="5210629" cy="151812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E6B220A-B524-452D-A8F0-1B9ABC6F3229}"/>
              </a:ext>
            </a:extLst>
          </p:cNvPr>
          <p:cNvCxnSpPr/>
          <p:nvPr/>
        </p:nvCxnSpPr>
        <p:spPr>
          <a:xfrm>
            <a:off x="3482383" y="4124926"/>
            <a:ext cx="817419" cy="5680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135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 txBox="1">
            <a:spLocks/>
          </p:cNvSpPr>
          <p:nvPr/>
        </p:nvSpPr>
        <p:spPr>
          <a:xfrm>
            <a:off x="372084" y="685801"/>
            <a:ext cx="20574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2000" b="1" dirty="0"/>
              <a:t>Two Factor Authentication</a:t>
            </a:r>
            <a:br>
              <a:rPr lang="en-US" sz="2000" b="1" dirty="0"/>
            </a:br>
            <a:r>
              <a:rPr lang="en-US" sz="2000" b="1" dirty="0"/>
              <a:t>without Mobile Phone Listed</a:t>
            </a:r>
            <a:endParaRPr lang="en-US" sz="2000" b="1" dirty="0">
              <a:ln w="3175" cmpd="sng">
                <a:noFill/>
              </a:ln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8C6BD3D-729C-4E1A-AB3D-D74636343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080" y="626791"/>
            <a:ext cx="4899427" cy="188166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8D4E3AC-CC65-467A-A234-E6DDD5EBC54C}"/>
              </a:ext>
            </a:extLst>
          </p:cNvPr>
          <p:cNvSpPr txBox="1"/>
          <p:nvPr/>
        </p:nvSpPr>
        <p:spPr>
          <a:xfrm>
            <a:off x="3295931" y="3456385"/>
            <a:ext cx="55996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If a Recipient receives this message, a Mobile Phone Number was not listed when they received their first smartmail delivery.</a:t>
            </a:r>
          </a:p>
          <a:p>
            <a:pPr algn="ctr"/>
            <a:endParaRPr lang="en-US" sz="1200" b="1" dirty="0">
              <a:solidFill>
                <a:srgbClr val="0070C0"/>
              </a:solidFill>
            </a:endParaRPr>
          </a:p>
          <a:p>
            <a:pPr algn="ctr"/>
            <a:r>
              <a:rPr lang="en-US" sz="2000" b="1" dirty="0">
                <a:solidFill>
                  <a:srgbClr val="0070C0"/>
                </a:solidFill>
              </a:rPr>
              <a:t>The Recipient can update their smartportal User Profile to add their Mobile Phone Number.</a:t>
            </a:r>
          </a:p>
        </p:txBody>
      </p:sp>
    </p:spTree>
    <p:extLst>
      <p:ext uri="{BB962C8B-B14F-4D97-AF65-F5344CB8AC3E}">
        <p14:creationId xmlns:p14="http://schemas.microsoft.com/office/powerpoint/2010/main" val="4093343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30080</TotalTime>
  <Words>368</Words>
  <Application>Microsoft Office PowerPoint</Application>
  <PresentationFormat>On-screen Show (4:3)</PresentationFormat>
  <Paragraphs>56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Corbel</vt:lpstr>
      <vt:lpstr>Parallax</vt:lpstr>
      <vt:lpstr>smartmail &amp; smartportal:   Introducing Two-Factor Authentication</vt:lpstr>
      <vt:lpstr>PowerPoint Presentation</vt:lpstr>
      <vt:lpstr>What is Two Factor Authentication?</vt:lpstr>
      <vt:lpstr>PowerPoint Presentation</vt:lpstr>
      <vt:lpstr> Recipient View: Accessing smartmail with Two-Factor  Authentication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Maughan</dc:creator>
  <cp:lastModifiedBy>Michael Petersen</cp:lastModifiedBy>
  <cp:revision>432</cp:revision>
  <cp:lastPrinted>2011-06-07T20:02:06Z</cp:lastPrinted>
  <dcterms:created xsi:type="dcterms:W3CDTF">2010-11-29T18:17:25Z</dcterms:created>
  <dcterms:modified xsi:type="dcterms:W3CDTF">2018-07-31T01:53:35Z</dcterms:modified>
</cp:coreProperties>
</file>